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82" r:id="rId6"/>
    <p:sldId id="286" r:id="rId7"/>
    <p:sldId id="287" r:id="rId8"/>
    <p:sldId id="284" r:id="rId9"/>
    <p:sldId id="285" r:id="rId10"/>
    <p:sldId id="276" r:id="rId11"/>
    <p:sldId id="264" r:id="rId12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E53"/>
    <a:srgbClr val="006833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2417763" y="3529013"/>
            <a:ext cx="86375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/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B2C2-D612-430E-802D-A9E90B5CD941}" type="datetimeFigureOut">
              <a:rPr lang="hu-HU"/>
              <a:pPr>
                <a:defRPr/>
              </a:pPr>
              <a:t>2020. 02. 21.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175" y="328613"/>
            <a:ext cx="49736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8275" y="79851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B795-FCD9-4079-AD87-77775DCED9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5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0A4D-BE3F-4D05-B3B6-6B5CADB0F796}" type="datetimeFigureOut">
              <a:rPr lang="hu-HU"/>
              <a:pPr>
                <a:defRPr/>
              </a:pPr>
              <a:t>2020. 02. 21.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986E-0062-4EFD-8617-51D31DCE33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943927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6DC9-D98E-4231-9D78-53A0F1329018}" type="datetimeFigureOut">
              <a:rPr lang="hu-HU"/>
              <a:pPr>
                <a:defRPr/>
              </a:pPr>
              <a:t>2020. 02. 21.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73E26-9B7A-4729-97A8-5611A06DECD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2E03-5D70-44B3-B852-17F8FD806B4F}" type="datetimeFigureOut">
              <a:rPr lang="hu-HU"/>
              <a:pPr>
                <a:defRPr/>
              </a:pPr>
              <a:t>2020. 02. 21.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CE59-0011-4DCD-9CB1-8CD2AF6B46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454150" y="3805238"/>
            <a:ext cx="86312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847D8-E31C-44FC-8376-D585FDD77887}" type="datetimeFigureOut">
              <a:rPr lang="hu-HU"/>
              <a:pPr>
                <a:defRPr/>
              </a:pPr>
              <a:t>2020. 02. 21.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E9B3-11D8-4214-910E-44D6FEB1FC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4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983DD-A3FF-4572-81A1-95E968D485E8}" type="datetimeFigureOut">
              <a:rPr lang="hu-HU"/>
              <a:pPr>
                <a:defRPr/>
              </a:pPr>
              <a:t>2020. 02. 21.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32BFC-1BE9-4B03-88ED-48D5F7422B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4088-695C-4C91-9F04-EBA37E320B77}" type="datetimeFigureOut">
              <a:rPr lang="hu-HU"/>
              <a:pPr>
                <a:defRPr/>
              </a:pPr>
              <a:t>2020. 02. 21.</a:t>
            </a:fld>
            <a:endParaRPr lang="hu-H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E1EB-EA22-45F2-A7EF-FFE95F157E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4"/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F7AB-F8C9-4091-86FB-9FECB6CC3FD6}" type="datetimeFigureOut">
              <a:rPr lang="hu-HU"/>
              <a:pPr>
                <a:defRPr/>
              </a:pPr>
              <a:t>2020. 02. 21.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7CA83-4C3F-4A43-A6E7-925F171129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CB7B-C44A-4168-A2F4-8D6345FD5C36}" type="datetimeFigureOut">
              <a:rPr lang="hu-HU"/>
              <a:pPr>
                <a:defRPr/>
              </a:pPr>
              <a:t>2020. 02. 21.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806D-12E4-4260-A3DD-746A7B68E3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/>
          <p:cNvCxnSpPr/>
          <p:nvPr/>
        </p:nvCxnSpPr>
        <p:spPr>
          <a:xfrm>
            <a:off x="1447800" y="3205163"/>
            <a:ext cx="3270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2640-E259-4912-ACE6-8DA059BB2AEE}" type="datetimeFigureOut">
              <a:rPr lang="hu-HU"/>
              <a:pPr>
                <a:defRPr/>
              </a:pPr>
              <a:t>2020. 02. 21.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E122-DCCF-4A42-B1CD-7CB7B487AA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477125" y="482600"/>
            <a:ext cx="4075113" cy="5148263"/>
            <a:chOff x="7477387" y="482170"/>
            <a:chExt cx="4074533" cy="5149101"/>
          </a:xfrm>
        </p:grpSpPr>
        <p:sp>
          <p:nvSpPr>
            <p:cNvPr id="6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/>
          <p:cNvCxnSpPr/>
          <p:nvPr/>
        </p:nvCxnSpPr>
        <p:spPr>
          <a:xfrm>
            <a:off x="1447800" y="3143250"/>
            <a:ext cx="5527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5470525"/>
            <a:ext cx="5527675" cy="319088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41FD880B-2B77-44CB-9EC9-0EED20DF86F5}" type="datetimeFigureOut">
              <a:rPr lang="hu-HU"/>
              <a:pPr>
                <a:defRPr/>
              </a:pPr>
              <a:t>2020. 02. 21.</a:t>
            </a:fld>
            <a:endParaRPr lang="hu-H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319088"/>
            <a:ext cx="55403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2C10B-02FC-4957-929B-44A36C1FB6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6"/>
          <p:cNvPicPr>
            <a:picLocks noChangeAspect="1"/>
          </p:cNvPicPr>
          <p:nvPr/>
        </p:nvPicPr>
        <p:blipFill>
          <a:blip r:embed="rId13"/>
          <a:srcRect t="1538" b="-1538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0975" y="2016125"/>
            <a:ext cx="96043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51C96-075D-4858-8339-652F562DD167}" type="datetimeFigureOut">
              <a:rPr lang="hu-HU"/>
              <a:pPr>
                <a:defRPr/>
              </a:pPr>
              <a:t>2020. 02. 21.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5E8AB1-9538-45E2-A5E2-E3B9D91A67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itchFamily="34" charset="-18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kolatabor.org/" TargetMode="External"/><Relationship Id="rId7" Type="http://schemas.openxmlformats.org/officeDocument/2006/relationships/image" Target="../media/image9.jpeg"/><Relationship Id="rId2" Type="http://schemas.openxmlformats.org/officeDocument/2006/relationships/hyperlink" Target="mailto:gabona@aol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http://www.kmcssz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ADF1045-FC61-45F9-B214-2286C96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01690" y="302455"/>
            <a:ext cx="5550357" cy="1582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en-US" sz="3600" b="1" dirty="0" err="1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Diaszpór</a:t>
            </a:r>
            <a:r>
              <a:rPr lang="hu-HU" sz="3600" b="1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Iskolatábor Projekt</a:t>
            </a:r>
            <a:r>
              <a:rPr lang="en-US" sz="3600" b="1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600" b="1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hu-HU" sz="3600" b="1" dirty="0">
                <a:solidFill>
                  <a:srgbClr val="3A6E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</a:t>
            </a:r>
            <a:endParaRPr lang="en-US" sz="3600" b="1" dirty="0">
              <a:solidFill>
                <a:srgbClr val="3A6E5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51579" y="2454800"/>
            <a:ext cx="5550357" cy="3011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altLang="en-US" b="1" cap="none" dirty="0" err="1">
                <a:solidFill>
                  <a:srgbClr val="3A6E53"/>
                </a:solidFill>
              </a:rPr>
              <a:t>Szórád</a:t>
            </a:r>
            <a:r>
              <a:rPr lang="en-US" altLang="en-US" b="1" cap="none" dirty="0">
                <a:solidFill>
                  <a:srgbClr val="3A6E53"/>
                </a:solidFill>
              </a:rPr>
              <a:t> </a:t>
            </a:r>
            <a:r>
              <a:rPr lang="en-US" altLang="en-US" b="1" cap="none" dirty="0" err="1">
                <a:solidFill>
                  <a:srgbClr val="3A6E53"/>
                </a:solidFill>
              </a:rPr>
              <a:t>Gábor</a:t>
            </a:r>
            <a:endParaRPr lang="en-US" altLang="en-US" b="1" cap="none" dirty="0">
              <a:solidFill>
                <a:srgbClr val="3A6E53"/>
              </a:solidFill>
            </a:endParaRPr>
          </a:p>
          <a:p>
            <a:pPr algn="ctr"/>
            <a:r>
              <a:rPr lang="en-US" altLang="en-US" b="1" cap="none" dirty="0" err="1">
                <a:solidFill>
                  <a:srgbClr val="3A6E53"/>
                </a:solidFill>
              </a:rPr>
              <a:t>Külföldi</a:t>
            </a:r>
            <a:r>
              <a:rPr lang="en-US" altLang="en-US" b="1" cap="none" dirty="0">
                <a:solidFill>
                  <a:srgbClr val="3A6E53"/>
                </a:solidFill>
              </a:rPr>
              <a:t> Magyar </a:t>
            </a:r>
            <a:r>
              <a:rPr lang="en-US" altLang="en-US" b="1" cap="none" dirty="0" err="1">
                <a:solidFill>
                  <a:srgbClr val="3A6E53"/>
                </a:solidFill>
              </a:rPr>
              <a:t>Cserkészszövetség</a:t>
            </a:r>
            <a:endParaRPr lang="en-US" altLang="en-US" b="1" cap="none" dirty="0">
              <a:solidFill>
                <a:srgbClr val="3A6E53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b="1" cap="none" dirty="0">
              <a:solidFill>
                <a:srgbClr val="3A6E53"/>
              </a:solidFill>
            </a:endParaRPr>
          </a:p>
        </p:txBody>
      </p:sp>
      <p:pic>
        <p:nvPicPr>
          <p:cNvPr id="13315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0828" y="481109"/>
            <a:ext cx="2500367" cy="2491906"/>
          </a:xfrm>
          <a:prstGeom prst="rect">
            <a:avLst/>
          </a:prstGeom>
          <a:noFill/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C871E011-7556-4880-9FD5-94C6D88AED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329" y="2185198"/>
            <a:ext cx="5825363" cy="41059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AEF5AB-EE23-47DD-85DD-711ECED64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00940"/>
            <a:ext cx="7734300" cy="4285560"/>
          </a:xfrm>
        </p:spPr>
        <p:txBody>
          <a:bodyPr/>
          <a:lstStyle/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Magyar kultúráról magyarul tanulhat.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Új barátokat szerezhet, régieket megtarthat.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Tudjon alkalmazkodni egy közösséghez, ahol része lehet egy csoportnak.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Jól érezze magát, mert játékra, játszótársra talál, akivel magyarul beszélhet.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Megismerhet új népdalokat, néptáncokat.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A vasárnapokat szentmise, istentisztelet teszi ünnepélyessé.</a:t>
            </a: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A szülő és gyermeke egy közösséget épit</a:t>
            </a:r>
            <a:endParaRPr lang="en-US" dirty="0">
              <a:solidFill>
                <a:srgbClr val="006833"/>
              </a:solidFill>
              <a:latin typeface="Calibri" panose="020F0502020204030204" pitchFamily="34" charset="0"/>
            </a:endParaRPr>
          </a:p>
          <a:p>
            <a:pPr lvl="1"/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Eközben a magyar nyelv észrevétlenül gyermekeink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nyelvévé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válik</a:t>
            </a:r>
            <a:r>
              <a:rPr lang="hu-HU" b="1" i="1" dirty="0">
                <a:solidFill>
                  <a:srgbClr val="FF0000"/>
                </a:solidFill>
                <a:latin typeface="Calibri" panose="020F0502020204030204" pitchFamily="34" charset="0"/>
              </a:rPr>
              <a:t>, az egész család végre együtt élvezheti az anyanyelv adta lehetőségeket, és ezzel együtt a közösségek is fejlődnek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hu-HU" dirty="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CAF1DADC-7ACC-412E-84EA-747F07C9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13" y="32861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2CC8B42C-0359-40AB-8FCB-8964EC8A0422}"/>
              </a:ext>
            </a:extLst>
          </p:cNvPr>
          <p:cNvSpPr txBox="1">
            <a:spLocks/>
          </p:cNvSpPr>
          <p:nvPr/>
        </p:nvSpPr>
        <p:spPr>
          <a:xfrm>
            <a:off x="2975429" y="838294"/>
            <a:ext cx="8079921" cy="814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Miért Diaszpóra Iskolatábor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A010D7-544C-476B-85D9-C48FC591B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50" y="0"/>
            <a:ext cx="2955985" cy="2083492"/>
          </a:xfrm>
          <a:prstGeom prst="rect">
            <a:avLst/>
          </a:prstGeom>
        </p:spPr>
      </p:pic>
      <p:pic>
        <p:nvPicPr>
          <p:cNvPr id="4" name="Picture 3" descr="A picture containing window, building, table, wooden&#10;&#10;Description automatically generated">
            <a:extLst>
              <a:ext uri="{FF2B5EF4-FFF2-40B4-BE49-F238E27FC236}">
                <a16:creationId xmlns:a16="http://schemas.microsoft.com/office/drawing/2014/main" id="{B1FDDD56-1A0C-4F2B-8305-699D4F6CE1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59" b="8520"/>
          <a:stretch/>
        </p:blipFill>
        <p:spPr>
          <a:xfrm rot="5400000">
            <a:off x="7827332" y="2346059"/>
            <a:ext cx="4018764" cy="33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2981325" y="4026328"/>
            <a:ext cx="7023287" cy="2266896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6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Szórád Gábor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6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Projektvezető</a:t>
            </a: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6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  <a:hlinkClick r:id="rId2"/>
              </a:rPr>
              <a:t>gabona@aol.com</a:t>
            </a:r>
            <a:endParaRPr lang="hu-HU" sz="2600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6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  <a:hlinkClick r:id="rId3"/>
              </a:rPr>
              <a:t>www.diaszporaiskola.org</a:t>
            </a:r>
            <a:endParaRPr lang="hu-HU" sz="2600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6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  <a:hlinkClick r:id="rId4"/>
              </a:rPr>
              <a:t>www.kmcssz.org</a:t>
            </a:r>
            <a:endParaRPr lang="hu-HU" sz="2600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hu-HU" sz="2000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hu-HU" sz="20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23555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987" y="4026328"/>
            <a:ext cx="1503362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BC81DE1-4FEA-4469-AA91-B940FCE682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07342"/>
            <a:ext cx="4828067" cy="3403008"/>
          </a:xfrm>
          <a:prstGeom prst="rect">
            <a:avLst/>
          </a:prstGeom>
        </p:spPr>
      </p:pic>
      <p:pic>
        <p:nvPicPr>
          <p:cNvPr id="8" name="Picture 7" descr="A group of people in a field&#10;&#10;Description automatically generated">
            <a:extLst>
              <a:ext uri="{FF2B5EF4-FFF2-40B4-BE49-F238E27FC236}">
                <a16:creationId xmlns:a16="http://schemas.microsoft.com/office/drawing/2014/main" id="{3B493BBB-5A91-451F-8667-32CC605E07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53" y="0"/>
            <a:ext cx="5597892" cy="3736891"/>
          </a:xfrm>
          <a:prstGeom prst="rect">
            <a:avLst/>
          </a:prstGeom>
        </p:spPr>
      </p:pic>
      <p:sp>
        <p:nvSpPr>
          <p:cNvPr id="23553" name="Cím 3"/>
          <p:cNvSpPr>
            <a:spLocks noGrp="1"/>
          </p:cNvSpPr>
          <p:nvPr>
            <p:ph type="title"/>
          </p:nvPr>
        </p:nvSpPr>
        <p:spPr bwMode="auto">
          <a:xfrm>
            <a:off x="1336675" y="1747838"/>
            <a:ext cx="9205913" cy="1887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sz="4800" b="1" cap="none" dirty="0">
                <a:solidFill>
                  <a:srgbClr val="FF0000"/>
                </a:solidFill>
                <a:latin typeface="Calibri" pitchFamily="34" charset="0"/>
              </a:rPr>
              <a:t>Köszönöm a megtisztelő figyelmet!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/>
          </p:nvPr>
        </p:nvSpPr>
        <p:spPr bwMode="auto">
          <a:xfrm>
            <a:off x="3396343" y="960895"/>
            <a:ext cx="7659007" cy="89330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en-US" sz="4400" b="1" cap="none" dirty="0">
                <a:solidFill>
                  <a:srgbClr val="006833"/>
                </a:solidFill>
                <a:latin typeface="Calibri" pitchFamily="34" charset="0"/>
              </a:rPr>
              <a:t>Témák</a:t>
            </a:r>
            <a:endParaRPr lang="hu-HU" sz="4400" b="1" cap="none" dirty="0">
              <a:solidFill>
                <a:srgbClr val="006833"/>
              </a:solidFill>
              <a:latin typeface="Calibr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0975" y="2016125"/>
            <a:ext cx="10185854" cy="39973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Diaszpóra közösségek megtartása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itchFamily="34" charset="0"/>
              </a:rPr>
              <a:t>Diaszpóra Iskolatábor Projekt céljai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itchFamily="34" charset="0"/>
              </a:rPr>
              <a:t>Diaszpóra Iskolatábor Projekt</a:t>
            </a:r>
            <a:r>
              <a:rPr lang="hu-HU" sz="32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n-US" sz="32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m</a:t>
            </a:r>
            <a:r>
              <a:rPr lang="hu-HU" sz="32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ásodik évének eredményei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Diaszpóra Iskolatábor fejlesztések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Elő példa: Argentina és módszertani lehetőségek magyar nyelv tanitásra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itchFamily="34" charset="0"/>
              </a:rPr>
              <a:t>Következő év tervei</a:t>
            </a:r>
            <a:endParaRPr lang="hu-HU" sz="3200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sz="3200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Miért </a:t>
            </a:r>
            <a:r>
              <a:rPr lang="en-US" sz="3200" dirty="0" err="1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</a:t>
            </a:r>
            <a:r>
              <a:rPr lang="hu-HU" sz="3200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US" sz="3200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hu-HU" sz="3200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Iskolatábor 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hu-HU" sz="3200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pic>
        <p:nvPicPr>
          <p:cNvPr id="14339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13" y="32861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0B4AA-F0BA-499F-A3A5-BC55D7743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3" y="0"/>
            <a:ext cx="2955985" cy="2083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2800" y="1039906"/>
            <a:ext cx="7702550" cy="81429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Diaszpóra közösségek megtartása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0865" y="1854200"/>
            <a:ext cx="10030264" cy="2609312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hu-HU" sz="2500" b="1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A Diaszpóra magyar ifjúságának és ezzel a diaszpórának a fennmaradása</a:t>
            </a:r>
            <a:br>
              <a:rPr lang="hu-HU" sz="2500" b="1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hu-HU" sz="2500" b="1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  4 fontos cél mentén:</a:t>
            </a:r>
            <a:endParaRPr lang="hu-HU" dirty="0">
              <a:solidFill>
                <a:srgbClr val="006833"/>
              </a:solidFill>
              <a:latin typeface="Calibri" pitchFamily="34" charset="0"/>
              <a:ea typeface="+mj-ea"/>
              <a:cs typeface="+mj-cs"/>
            </a:endParaRP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Családi környezet, ahol magyar nyelven kommunikálnak</a:t>
            </a: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Hétvégi iskolai közeg, ahol megtanul írni és olvasni magyarul a gyerek</a:t>
            </a: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Keresztény közösség ahol a biztos morális alapokat kaphat</a:t>
            </a: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006833"/>
                </a:solidFill>
                <a:latin typeface="Calibri" pitchFamily="34" charset="0"/>
                <a:ea typeface="+mj-ea"/>
                <a:cs typeface="+mj-cs"/>
              </a:rPr>
              <a:t>Kortárs közösség (a cserkészet) ahol gyermek/ifjúsági élményt kap ameddig anyanyelvét gyakorolja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1680B-7E2B-4173-BF2F-30F50A13C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3" y="0"/>
            <a:ext cx="2955985" cy="2083492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9BFE37A7-4269-4DB2-9CC4-8C46217E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6613" y="32861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75DB814-AECA-4197-9763-8AA447DDE055}"/>
              </a:ext>
            </a:extLst>
          </p:cNvPr>
          <p:cNvSpPr/>
          <p:nvPr/>
        </p:nvSpPr>
        <p:spPr>
          <a:xfrm>
            <a:off x="5595255" y="4406449"/>
            <a:ext cx="1001485" cy="1117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850DEA-CCAB-4980-91A9-20D122D8DC90}"/>
              </a:ext>
            </a:extLst>
          </p:cNvPr>
          <p:cNvSpPr txBox="1"/>
          <p:nvPr/>
        </p:nvSpPr>
        <p:spPr>
          <a:xfrm>
            <a:off x="1559167" y="5525706"/>
            <a:ext cx="907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ERŐS KÖZÖSSÉGEK MAGJA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528ED-EB82-47C3-9B77-7F90EE91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91713"/>
            <a:ext cx="9826283" cy="5197151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Célunk az előbbi 4 cél mentén, magyar környezetet teremteni, amelyben külföldön élő, magyar származású, magyarul beszélő, gyerekek testi és lelki biztonságban magyar nyelvkészségüket fejlesztik:</a:t>
            </a: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Délelőttönként 5 tanitási óra (irodalom, földrajz, történelem, néprajz stb.).</a:t>
            </a: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Az iskolatáborban a napi 5 tanítási órán kívül magyar nyelvű aktivitást, délutánonként szakköri foglalkozásokat, kirándulásokat és fürdési lehetőséget ajánlunk. </a:t>
            </a: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Mindezt kortárs közösségben, életkornak, nyelvismeretének megfelelő csoportban, felkészült Kárpát-medencei, helyi képzett magyar tanárokkal, kiváló cserkészvezetőkkel végezzük. </a:t>
            </a:r>
          </a:p>
          <a:p>
            <a:pPr lvl="1"/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Ezek mind vidám nyaralássá varázsolják az iskolát, a közösségeket meg összekovácsolják </a:t>
            </a:r>
          </a:p>
          <a:p>
            <a:pPr marL="457200" lvl="1" indent="0">
              <a:buNone/>
            </a:pPr>
            <a:r>
              <a:rPr lang="hu-HU" b="1" dirty="0">
                <a:solidFill>
                  <a:srgbClr val="006833"/>
                </a:solidFill>
                <a:latin typeface="Calibri" panose="020F0502020204030204" pitchFamily="34" charset="0"/>
              </a:rPr>
              <a:t>MI A LEGFONTOSABB: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</a:rPr>
              <a:t>A CSALÁD ÉS A GYERMEK</a:t>
            </a:r>
            <a:r>
              <a:rPr lang="hu-HU" dirty="0">
                <a:solidFill>
                  <a:srgbClr val="006833"/>
                </a:solidFill>
                <a:latin typeface="Calibri" panose="020F0502020204030204" pitchFamily="34" charset="0"/>
              </a:rPr>
              <a:t>                     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</a:rPr>
              <a:t>HA A GYEREK JÓL ÉRZI MAGÁT</a:t>
            </a:r>
          </a:p>
          <a:p>
            <a:pPr marL="457200" lvl="1" indent="0" algn="ctr">
              <a:buNone/>
            </a:pP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</a:rPr>
              <a:t>AKKOR A SZÜLŐ TESZ A KÖZÖSSÉGÉRT IS HISZEN EZ MÁR A SAJÁTJA 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5BAC1507-6950-4996-859B-AAF01645055D}"/>
              </a:ext>
            </a:extLst>
          </p:cNvPr>
          <p:cNvSpPr txBox="1">
            <a:spLocks/>
          </p:cNvSpPr>
          <p:nvPr/>
        </p:nvSpPr>
        <p:spPr>
          <a:xfrm>
            <a:off x="2743200" y="1039906"/>
            <a:ext cx="8312150" cy="814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Diaszpóra Iskolatábor Projekt céljai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E409919A-3EAD-4224-BD44-7299473876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6899" y="346609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F7754-6543-4254-B42C-DE5AF73E2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1" y="0"/>
            <a:ext cx="2955985" cy="208349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94D8F60-7760-4F24-AFC6-87FB19642432}"/>
              </a:ext>
            </a:extLst>
          </p:cNvPr>
          <p:cNvSpPr/>
          <p:nvPr/>
        </p:nvSpPr>
        <p:spPr>
          <a:xfrm>
            <a:off x="6583680" y="5556738"/>
            <a:ext cx="872197" cy="112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E785749-5A42-40C1-89B4-4657163D7578}"/>
              </a:ext>
            </a:extLst>
          </p:cNvPr>
          <p:cNvSpPr/>
          <p:nvPr/>
        </p:nvSpPr>
        <p:spPr>
          <a:xfrm>
            <a:off x="10578905" y="5556738"/>
            <a:ext cx="576775" cy="112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91D86D-5B4D-4E73-B309-73810F36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757" y="728663"/>
            <a:ext cx="8137979" cy="1049337"/>
          </a:xfrm>
        </p:spPr>
        <p:txBody>
          <a:bodyPr>
            <a:normAutofit/>
          </a:bodyPr>
          <a:lstStyle/>
          <a:p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</a:rPr>
              <a:t>A projekt </a:t>
            </a:r>
            <a:r>
              <a:rPr lang="en-US" sz="3400" b="1" cap="none" dirty="0">
                <a:solidFill>
                  <a:srgbClr val="006833"/>
                </a:solidFill>
                <a:latin typeface="Calibri" panose="020F0502020204030204" pitchFamily="34" charset="0"/>
              </a:rPr>
              <a:t>m</a:t>
            </a:r>
            <a:r>
              <a:rPr lang="hu-HU" sz="3400" b="1" cap="none" dirty="0" err="1">
                <a:solidFill>
                  <a:srgbClr val="006833"/>
                </a:solidFill>
                <a:latin typeface="Calibri" panose="020F0502020204030204" pitchFamily="34" charset="0"/>
              </a:rPr>
              <a:t>ásodik</a:t>
            </a: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</a:rPr>
              <a:t> évének eredményei </a:t>
            </a:r>
            <a:endParaRPr lang="hu-HU" sz="3400" b="1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26AB6D60-FEF9-4E92-B4F3-425BE94A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13" y="32861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F6F98-8ADD-4B4C-AE06-03A376BD9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4" y="-43036"/>
            <a:ext cx="2932971" cy="206727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5FAC81-84C8-4FD7-952D-4A9EF97BD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373038"/>
              </p:ext>
            </p:extLst>
          </p:nvPr>
        </p:nvGraphicFramePr>
        <p:xfrm>
          <a:off x="3183294" y="2024235"/>
          <a:ext cx="5453743" cy="3813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1164">
                  <a:extLst>
                    <a:ext uri="{9D8B030D-6E8A-4147-A177-3AD203B41FA5}">
                      <a16:colId xmlns:a16="http://schemas.microsoft.com/office/drawing/2014/main" val="1866410555"/>
                    </a:ext>
                  </a:extLst>
                </a:gridCol>
                <a:gridCol w="1190431">
                  <a:extLst>
                    <a:ext uri="{9D8B030D-6E8A-4147-A177-3AD203B41FA5}">
                      <a16:colId xmlns:a16="http://schemas.microsoft.com/office/drawing/2014/main" val="590380477"/>
                    </a:ext>
                  </a:extLst>
                </a:gridCol>
                <a:gridCol w="610861">
                  <a:extLst>
                    <a:ext uri="{9D8B030D-6E8A-4147-A177-3AD203B41FA5}">
                      <a16:colId xmlns:a16="http://schemas.microsoft.com/office/drawing/2014/main" val="312842233"/>
                    </a:ext>
                  </a:extLst>
                </a:gridCol>
                <a:gridCol w="895884">
                  <a:extLst>
                    <a:ext uri="{9D8B030D-6E8A-4147-A177-3AD203B41FA5}">
                      <a16:colId xmlns:a16="http://schemas.microsoft.com/office/drawing/2014/main" val="2703224447"/>
                    </a:ext>
                  </a:extLst>
                </a:gridCol>
                <a:gridCol w="1106265">
                  <a:extLst>
                    <a:ext uri="{9D8B030D-6E8A-4147-A177-3AD203B41FA5}">
                      <a16:colId xmlns:a16="http://schemas.microsoft.com/office/drawing/2014/main" val="2247925854"/>
                    </a:ext>
                  </a:extLst>
                </a:gridCol>
                <a:gridCol w="89138">
                  <a:extLst>
                    <a:ext uri="{9D8B030D-6E8A-4147-A177-3AD203B41FA5}">
                      <a16:colId xmlns:a16="http://schemas.microsoft.com/office/drawing/2014/main" val="987065782"/>
                    </a:ext>
                  </a:extLst>
                </a:gridCol>
              </a:tblGrid>
              <a:tr h="541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u="sng">
                          <a:effectLst/>
                        </a:rPr>
                        <a:t>HELYSZÍN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u="sng">
                          <a:effectLst/>
                        </a:rPr>
                        <a:t>IDŐPONT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u="sng">
                          <a:effectLst/>
                        </a:rPr>
                        <a:t>HÁNY NAP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u="sng">
                          <a:effectLst/>
                        </a:rPr>
                        <a:t>GYERMEK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 gridSpan="2">
                  <a:txBody>
                    <a:bodyPr/>
                    <a:lstStyle/>
                    <a:p>
                      <a:r>
                        <a:rPr lang="hu-HU" sz="1000" u="sng" dirty="0">
                          <a:effectLst/>
                        </a:rPr>
                        <a:t>SZEMÉLYZET</a:t>
                      </a:r>
                      <a:endParaRPr lang="en-US" dirty="0"/>
                    </a:p>
                  </a:txBody>
                  <a:tcPr marL="63738" marR="6373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915783"/>
                  </a:ext>
                </a:extLst>
              </a:tr>
              <a:tr h="4383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Chicago, Illinois, USA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 június 8-15.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9215957"/>
                  </a:ext>
                </a:extLst>
              </a:tr>
              <a:tr h="44923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Sík Sándor Cspark, Fillmore, USA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július 6-20.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65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4856167"/>
                  </a:ext>
                </a:extLst>
              </a:tr>
              <a:tr h="2123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Cordoba, Argentína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július 6-10.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84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6642013"/>
                  </a:ext>
                </a:extLst>
              </a:tr>
              <a:tr h="2123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Vancouver, Kanada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július 22-27.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3</a:t>
                      </a:r>
                      <a:r>
                        <a:rPr lang="en-US" sz="1000" dirty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0015183"/>
                  </a:ext>
                </a:extLst>
              </a:tr>
              <a:tr h="33515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Margharita, Venezuela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augusztus 1-11.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7602963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Gold Coast, Ausztrália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szept. 28 – okt. 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3</a:t>
                      </a: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5166459"/>
                  </a:ext>
                </a:extLst>
              </a:tr>
              <a:tr h="2123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Auckland, Új-Zéland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okt. 6-11.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40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6241040"/>
                  </a:ext>
                </a:extLst>
              </a:tr>
              <a:tr h="2123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Sydney, Ausztrália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okt. 8-13.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10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9064295"/>
                  </a:ext>
                </a:extLst>
              </a:tr>
              <a:tr h="2123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London, Anglia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okt. 28-nov. 4.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50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18</a:t>
                      </a:r>
                      <a:endParaRPr lang="en-US" sz="1000" dirty="0">
                        <a:effectLst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9523838"/>
                  </a:ext>
                </a:extLst>
              </a:tr>
              <a:tr h="2123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Seattle, WA, USA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nov. 21-25.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1</a:t>
                      </a: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0121545"/>
                  </a:ext>
                </a:extLst>
              </a:tr>
              <a:tr h="44923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74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4</a:t>
                      </a:r>
                      <a:r>
                        <a:rPr lang="en-US" sz="1000" dirty="0">
                          <a:effectLst/>
                        </a:rPr>
                        <a:t>42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1</a:t>
                      </a:r>
                      <a:r>
                        <a:rPr lang="en-US" sz="1000" dirty="0">
                          <a:effectLst/>
                        </a:rPr>
                        <a:t>41</a:t>
                      </a:r>
                    </a:p>
                  </a:txBody>
                  <a:tcPr marL="63738" marR="63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321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26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528ED-EB82-47C3-9B77-7F90EE91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91713"/>
            <a:ext cx="9826283" cy="5197151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A honlapot rendszeresen fejlesztjük, így egyre több és több hasznos információ található meg rajta. Erre rendszeresen feltesszük a legújabb információkat a táborokkal kapcsolatban. Minden szakmaianyag amit kidolgozunk is felkerül, igy is segitve a táborok szervezését.   </a:t>
            </a:r>
            <a:endParaRPr lang="en-US" dirty="0"/>
          </a:p>
          <a:p>
            <a:pPr lvl="0"/>
            <a:r>
              <a:rPr lang="hu-HU" dirty="0"/>
              <a:t>Elkészítettük a kerettörténet füzetet: Rákóczi kora és a szabadságharc</a:t>
            </a:r>
            <a:endParaRPr lang="en-US" dirty="0"/>
          </a:p>
          <a:p>
            <a:pPr lvl="0"/>
            <a:r>
              <a:rPr lang="hu-HU" dirty="0"/>
              <a:t>Egységes kinézetű plakátokat terveztünk, ami a projekt arculatát egységesíti, igy már felismerhetőbb lesz a brand a jövőben. </a:t>
            </a:r>
          </a:p>
          <a:p>
            <a:pPr lvl="0"/>
            <a:r>
              <a:rPr lang="hu-HU" dirty="0"/>
              <a:t>Kidolgoztunk egy kérdőívet az iskolatáborok tervezéséhez. Reményeink szerint ez segíti és gyorsítja a szervezést.  </a:t>
            </a:r>
            <a:endParaRPr lang="en-US" dirty="0"/>
          </a:p>
          <a:p>
            <a:endParaRPr lang="en-US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5BAC1507-6950-4996-859B-AAF01645055D}"/>
              </a:ext>
            </a:extLst>
          </p:cNvPr>
          <p:cNvSpPr txBox="1">
            <a:spLocks/>
          </p:cNvSpPr>
          <p:nvPr/>
        </p:nvSpPr>
        <p:spPr>
          <a:xfrm>
            <a:off x="2743200" y="1039906"/>
            <a:ext cx="8312150" cy="814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Diaszpóra Iskolatábor fejlesztései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E409919A-3EAD-4224-BD44-7299473876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6899" y="346609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F7754-6543-4254-B42C-DE5AF73E2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1" y="0"/>
            <a:ext cx="2955985" cy="20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528ED-EB82-47C3-9B77-7F90EE91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991713"/>
            <a:ext cx="9826283" cy="5197151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Szakmai beszámolókra is készítettünk egy kérdőívet, igy a táborok tapasztalatait és nehézségeit átláthatóbbá tettük. </a:t>
            </a:r>
            <a:endParaRPr lang="en-US" dirty="0"/>
          </a:p>
          <a:p>
            <a:pPr lvl="0"/>
            <a:r>
              <a:rPr lang="hu-HU" dirty="0"/>
              <a:t>Beszereztünk minden tábor számára egy csomag társasjátékot és könyvet. Ezekkel szeretnénk segíteni a tanárok munkáját. </a:t>
            </a:r>
            <a:endParaRPr lang="en-US" dirty="0"/>
          </a:p>
          <a:p>
            <a:pPr lvl="0"/>
            <a:r>
              <a:rPr lang="hu-HU" dirty="0"/>
              <a:t>Kidolgoztunk egy egységes munkaterv és tanmenet is. </a:t>
            </a:r>
            <a:endParaRPr lang="en-US" dirty="0"/>
          </a:p>
          <a:p>
            <a:pPr lvl="0"/>
            <a:r>
              <a:rPr lang="hu-HU" dirty="0"/>
              <a:t>Ahogy a táborokat szervezzük egyre több helyről sikerült már begyűjteni szakmai anyagokat, amelyeket a honlapon keresztül megosztunk</a:t>
            </a:r>
            <a:endParaRPr lang="en-US" dirty="0"/>
          </a:p>
          <a:p>
            <a:pPr lvl="0"/>
            <a:r>
              <a:rPr lang="hu-HU" dirty="0"/>
              <a:t>A Chicagoi iskolának sikerült bejegyeztetnie magát mint egy hivatalos nyelvi iskola Illinois államban. Ezt a cserkészet, az iskola és az iskolatábor együttműködésének köszönhetjük.</a:t>
            </a:r>
            <a:endParaRPr lang="en-US" dirty="0"/>
          </a:p>
          <a:p>
            <a:endParaRPr lang="en-US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5BAC1507-6950-4996-859B-AAF01645055D}"/>
              </a:ext>
            </a:extLst>
          </p:cNvPr>
          <p:cNvSpPr txBox="1">
            <a:spLocks/>
          </p:cNvSpPr>
          <p:nvPr/>
        </p:nvSpPr>
        <p:spPr>
          <a:xfrm>
            <a:off x="2743200" y="1039906"/>
            <a:ext cx="8312150" cy="814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defTabSz="914400" fontAlgn="auto">
              <a:spcAft>
                <a:spcPts val="0"/>
              </a:spcAft>
              <a:defRPr/>
            </a:pPr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Diaszpóra Iskolatábor fejlesztései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E409919A-3EAD-4224-BD44-7299473876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6899" y="346609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F7754-6543-4254-B42C-DE5AF73E2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1" y="0"/>
            <a:ext cx="2955985" cy="20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7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91D86D-5B4D-4E73-B309-73810F36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757" y="728663"/>
            <a:ext cx="8137979" cy="1049337"/>
          </a:xfrm>
        </p:spPr>
        <p:txBody>
          <a:bodyPr>
            <a:normAutofit/>
          </a:bodyPr>
          <a:lstStyle/>
          <a:p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</a:rPr>
              <a:t>A projekt harmadik évének időpontjai </a:t>
            </a:r>
            <a:endParaRPr lang="hu-HU" sz="3400" b="1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26AB6D60-FEF9-4E92-B4F3-425BE94A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13" y="32861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F6F98-8ADD-4B4C-AE06-03A376BD9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4" y="-43036"/>
            <a:ext cx="2932971" cy="206727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3BF7AD7-4116-401A-9E19-265AD0E97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586"/>
              </p:ext>
            </p:extLst>
          </p:nvPr>
        </p:nvGraphicFramePr>
        <p:xfrm>
          <a:off x="774915" y="2549698"/>
          <a:ext cx="4965311" cy="2660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5359">
                  <a:extLst>
                    <a:ext uri="{9D8B030D-6E8A-4147-A177-3AD203B41FA5}">
                      <a16:colId xmlns:a16="http://schemas.microsoft.com/office/drawing/2014/main" val="252945963"/>
                    </a:ext>
                  </a:extLst>
                </a:gridCol>
                <a:gridCol w="1757898">
                  <a:extLst>
                    <a:ext uri="{9D8B030D-6E8A-4147-A177-3AD203B41FA5}">
                      <a16:colId xmlns:a16="http://schemas.microsoft.com/office/drawing/2014/main" val="804119648"/>
                    </a:ext>
                  </a:extLst>
                </a:gridCol>
                <a:gridCol w="902054">
                  <a:extLst>
                    <a:ext uri="{9D8B030D-6E8A-4147-A177-3AD203B41FA5}">
                      <a16:colId xmlns:a16="http://schemas.microsoft.com/office/drawing/2014/main" val="746854802"/>
                    </a:ext>
                  </a:extLst>
                </a:gridCol>
              </a:tblGrid>
              <a:tr h="617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HELYSZÍN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IDŐPONT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>
                          <a:effectLst/>
                        </a:rPr>
                        <a:t>HÁNY NAP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1180623806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Cordoba, Argentina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január 4-11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915642392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Auckland, Új-Zéland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április</a:t>
                      </a:r>
                      <a:r>
                        <a:rPr lang="en-US" sz="1050" dirty="0">
                          <a:effectLst/>
                        </a:rPr>
                        <a:t> 21-24</a:t>
                      </a:r>
                      <a:r>
                        <a:rPr lang="hu-HU" sz="1050" dirty="0">
                          <a:effectLst/>
                        </a:rPr>
                        <a:t>, október 5</a:t>
                      </a:r>
                      <a:r>
                        <a:rPr lang="en-US" sz="1050" dirty="0">
                          <a:effectLst/>
                        </a:rPr>
                        <a:t>-9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3996315861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Cork, Irország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április 7-11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583189293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Gold Coast, Ausztrália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április 4-9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229973209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Manchester, Anglia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aug. 24-30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2690792608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Vancouver, Kanada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augusztus 10-15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3064557512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Margharita, Venezuela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július 4-18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14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231280833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C6A2395-B818-4BF8-8B31-DD68EBCE3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587690"/>
              </p:ext>
            </p:extLst>
          </p:nvPr>
        </p:nvGraphicFramePr>
        <p:xfrm>
          <a:off x="6451774" y="2549699"/>
          <a:ext cx="4603576" cy="2952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7408">
                  <a:extLst>
                    <a:ext uri="{9D8B030D-6E8A-4147-A177-3AD203B41FA5}">
                      <a16:colId xmlns:a16="http://schemas.microsoft.com/office/drawing/2014/main" val="252945963"/>
                    </a:ext>
                  </a:extLst>
                </a:gridCol>
                <a:gridCol w="1629831">
                  <a:extLst>
                    <a:ext uri="{9D8B030D-6E8A-4147-A177-3AD203B41FA5}">
                      <a16:colId xmlns:a16="http://schemas.microsoft.com/office/drawing/2014/main" val="804119648"/>
                    </a:ext>
                  </a:extLst>
                </a:gridCol>
                <a:gridCol w="836337">
                  <a:extLst>
                    <a:ext uri="{9D8B030D-6E8A-4147-A177-3AD203B41FA5}">
                      <a16:colId xmlns:a16="http://schemas.microsoft.com/office/drawing/2014/main" val="746854802"/>
                    </a:ext>
                  </a:extLst>
                </a:gridCol>
              </a:tblGrid>
              <a:tr h="617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HELYSZÍN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IDŐPONT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u="sng" dirty="0">
                          <a:effectLst/>
                        </a:rPr>
                        <a:t>HÁNY NAP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1180623806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Sík Sándor Cspark, USA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július 5-19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915642392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Chicago, Illinois, USA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 június 13-20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3996315861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Seattle, WA, USA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nov. 25-29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2739396953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Sarasota, USA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november vége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 </a:t>
                      </a:r>
                      <a:r>
                        <a:rPr lang="en-US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583189293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London, Anglia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okt. 26-31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229973209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Amsterdam, Hollandia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október 19-24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2690792608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Sydney, Ausztrália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szept. 29-okt. 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3064557512"/>
                  </a:ext>
                </a:extLst>
              </a:tr>
              <a:tr h="2918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>
                          <a:effectLst/>
                        </a:rPr>
                        <a:t>San Francisco, CA, USA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60" marR="57560" marT="0" marB="0"/>
                </a:tc>
                <a:extLst>
                  <a:ext uri="{0D108BD9-81ED-4DB2-BD59-A6C34878D82A}">
                    <a16:rowId xmlns:a16="http://schemas.microsoft.com/office/drawing/2014/main" val="2312808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69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91D86D-5B4D-4E73-B309-73810F36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758" y="728663"/>
            <a:ext cx="6988856" cy="1049337"/>
          </a:xfrm>
        </p:spPr>
        <p:txBody>
          <a:bodyPr>
            <a:normAutofit/>
          </a:bodyPr>
          <a:lstStyle/>
          <a:p>
            <a:pPr algn="ctr"/>
            <a:r>
              <a:rPr lang="hu-HU" sz="3400" b="1" cap="none" dirty="0">
                <a:solidFill>
                  <a:srgbClr val="006833"/>
                </a:solidFill>
                <a:latin typeface="Calibri" panose="020F0502020204030204" pitchFamily="34" charset="0"/>
              </a:rPr>
              <a:t>Hol vagyunk és hova tartunk </a:t>
            </a:r>
            <a:endParaRPr lang="hu-HU" sz="3400" b="1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26AB6D60-FEF9-4E92-B4F3-425BE94A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6613" y="328613"/>
            <a:ext cx="132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F6F98-8ADD-4B4C-AE06-03A376BD9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4" y="-43036"/>
            <a:ext cx="2932971" cy="2067271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8CC0F1F-C316-48AA-911A-FC8F26207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61" y="1985962"/>
            <a:ext cx="90868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78032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Widescreen</PresentationFormat>
  <Paragraphs>182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Galéria</vt:lpstr>
      <vt:lpstr>Diaszpóra Iskolatábor Projekt  II. év</vt:lpstr>
      <vt:lpstr>Témák</vt:lpstr>
      <vt:lpstr>Diaszpóra közösségek megtartása</vt:lpstr>
      <vt:lpstr>PowerPoint Presentation</vt:lpstr>
      <vt:lpstr>A projekt második évének eredményei </vt:lpstr>
      <vt:lpstr>PowerPoint Presentation</vt:lpstr>
      <vt:lpstr>PowerPoint Presentation</vt:lpstr>
      <vt:lpstr>A projekt harmadik évének időpontjai </vt:lpstr>
      <vt:lpstr>Hol vagyunk és hova tartunk </vt:lpstr>
      <vt:lpstr>PowerPoint Presentation</vt:lpstr>
      <vt:lpstr>Köszönöm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Nyári iskolatáborok a diaszpórában</dc:title>
  <dc:creator>gabor sorad</dc:creator>
  <cp:lastModifiedBy>gabor sorad</cp:lastModifiedBy>
  <cp:revision>32</cp:revision>
  <cp:lastPrinted>2020-02-21T07:33:31Z</cp:lastPrinted>
  <dcterms:created xsi:type="dcterms:W3CDTF">2019-02-14T12:29:51Z</dcterms:created>
  <dcterms:modified xsi:type="dcterms:W3CDTF">2020-02-21T07:34:07Z</dcterms:modified>
</cp:coreProperties>
</file>