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82" r:id="rId6"/>
    <p:sldId id="288" r:id="rId7"/>
    <p:sldId id="285" r:id="rId8"/>
    <p:sldId id="276" r:id="rId9"/>
    <p:sldId id="264" r:id="rId10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E53"/>
    <a:srgbClr val="00683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2417763" y="3529013"/>
            <a:ext cx="86375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/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B2C2-D612-430E-802D-A9E90B5CD941}" type="datetimeFigureOut">
              <a:rPr lang="hu-HU"/>
              <a:pPr>
                <a:defRPr/>
              </a:pPr>
              <a:t>2022. 02. 25.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175" y="328613"/>
            <a:ext cx="49736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8275" y="79851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B795-FCD9-4079-AD87-77775DCED9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5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0A4D-BE3F-4D05-B3B6-6B5CADB0F796}" type="datetimeFigureOut">
              <a:rPr lang="hu-HU"/>
              <a:pPr>
                <a:defRPr/>
              </a:pPr>
              <a:t>2022. 02. 25.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986E-0062-4EFD-8617-51D31DCE33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943927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6DC9-D98E-4231-9D78-53A0F1329018}" type="datetimeFigureOut">
              <a:rPr lang="hu-HU"/>
              <a:pPr>
                <a:defRPr/>
              </a:pPr>
              <a:t>2022. 02. 25.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73E26-9B7A-4729-97A8-5611A06DEC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2E03-5D70-44B3-B852-17F8FD806B4F}" type="datetimeFigureOut">
              <a:rPr lang="hu-HU"/>
              <a:pPr>
                <a:defRPr/>
              </a:pPr>
              <a:t>2022. 02. 25.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CE59-0011-4DCD-9CB1-8CD2AF6B46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454150" y="3805238"/>
            <a:ext cx="86312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47D8-E31C-44FC-8376-D585FDD77887}" type="datetimeFigureOut">
              <a:rPr lang="hu-HU"/>
              <a:pPr>
                <a:defRPr/>
              </a:pPr>
              <a:t>2022. 02. 25.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E9B3-11D8-4214-910E-44D6FEB1FC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983DD-A3FF-4572-81A1-95E968D485E8}" type="datetimeFigureOut">
              <a:rPr lang="hu-HU"/>
              <a:pPr>
                <a:defRPr/>
              </a:pPr>
              <a:t>2022. 02. 25.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32BFC-1BE9-4B03-88ED-48D5F7422B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4088-695C-4C91-9F04-EBA37E320B77}" type="datetimeFigureOut">
              <a:rPr lang="hu-HU"/>
              <a:pPr>
                <a:defRPr/>
              </a:pPr>
              <a:t>2022. 02. 25.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E1EB-EA22-45F2-A7EF-FFE95F157E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F7AB-F8C9-4091-86FB-9FECB6CC3FD6}" type="datetimeFigureOut">
              <a:rPr lang="hu-HU"/>
              <a:pPr>
                <a:defRPr/>
              </a:pPr>
              <a:t>2022. 02. 25.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CA83-4C3F-4A43-A6E7-925F171129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CB7B-C44A-4168-A2F4-8D6345FD5C36}" type="datetimeFigureOut">
              <a:rPr lang="hu-HU"/>
              <a:pPr>
                <a:defRPr/>
              </a:pPr>
              <a:t>2022. 02. 25.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806D-12E4-4260-A3DD-746A7B68E3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/>
          <p:cNvCxnSpPr/>
          <p:nvPr/>
        </p:nvCxnSpPr>
        <p:spPr>
          <a:xfrm>
            <a:off x="1447800" y="3205163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2640-E259-4912-ACE6-8DA059BB2AEE}" type="datetimeFigureOut">
              <a:rPr lang="hu-HU"/>
              <a:pPr>
                <a:defRPr/>
              </a:pPr>
              <a:t>2022. 02. 25.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E122-DCCF-4A42-B1CD-7CB7B487AA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477125" y="482600"/>
            <a:ext cx="4075113" cy="5148263"/>
            <a:chOff x="7477387" y="482170"/>
            <a:chExt cx="4074533" cy="5149101"/>
          </a:xfrm>
        </p:grpSpPr>
        <p:sp>
          <p:nvSpPr>
            <p:cNvPr id="6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/>
          <p:cNvCxnSpPr/>
          <p:nvPr/>
        </p:nvCxnSpPr>
        <p:spPr>
          <a:xfrm>
            <a:off x="1447800" y="3143250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5470525"/>
            <a:ext cx="5527675" cy="319088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1FD880B-2B77-44CB-9EC9-0EED20DF86F5}" type="datetimeFigureOut">
              <a:rPr lang="hu-HU"/>
              <a:pPr>
                <a:defRPr/>
              </a:pPr>
              <a:t>2022. 02. 25.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319088"/>
            <a:ext cx="55403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C10B-02FC-4957-929B-44A36C1FB6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6"/>
          <p:cNvPicPr>
            <a:picLocks noChangeAspect="1"/>
          </p:cNvPicPr>
          <p:nvPr/>
        </p:nvPicPr>
        <p:blipFill>
          <a:blip r:embed="rId13"/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016125"/>
            <a:ext cx="96043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51C96-075D-4858-8339-652F562DD167}" type="datetimeFigureOut">
              <a:rPr lang="hu-HU"/>
              <a:pPr>
                <a:defRPr/>
              </a:pPr>
              <a:t>2022. 02. 25.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5E8AB1-9538-45E2-A5E2-E3B9D91A67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abona@aol.com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www.kmcssz.org/" TargetMode="External"/><Relationship Id="rId4" Type="http://schemas.openxmlformats.org/officeDocument/2006/relationships/hyperlink" Target="http://www.iskolatabor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01690" y="729585"/>
            <a:ext cx="5550357" cy="11550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3600" b="1" dirty="0" err="1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Diaszpór</a:t>
            </a:r>
            <a:r>
              <a:rPr lang="hu-HU" sz="3600" b="1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Iskolatábor Projekt</a:t>
            </a:r>
            <a:r>
              <a:rPr lang="en-US" sz="3600" b="1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51579" y="2454800"/>
            <a:ext cx="5550357" cy="3011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altLang="en-US" b="1" cap="none" dirty="0" err="1">
                <a:solidFill>
                  <a:srgbClr val="3A6E53"/>
                </a:solidFill>
              </a:rPr>
              <a:t>Szórád</a:t>
            </a:r>
            <a:r>
              <a:rPr lang="en-US" altLang="en-US" b="1" cap="none" dirty="0">
                <a:solidFill>
                  <a:srgbClr val="3A6E53"/>
                </a:solidFill>
              </a:rPr>
              <a:t> </a:t>
            </a:r>
            <a:r>
              <a:rPr lang="en-US" altLang="en-US" b="1" cap="none" dirty="0" err="1">
                <a:solidFill>
                  <a:srgbClr val="3A6E53"/>
                </a:solidFill>
              </a:rPr>
              <a:t>Gábor</a:t>
            </a:r>
            <a:endParaRPr lang="en-US" altLang="en-US" b="1" cap="none" dirty="0">
              <a:solidFill>
                <a:srgbClr val="3A6E53"/>
              </a:solidFill>
            </a:endParaRPr>
          </a:p>
          <a:p>
            <a:pPr algn="ctr"/>
            <a:r>
              <a:rPr lang="en-US" altLang="en-US" b="1" cap="none" dirty="0" err="1">
                <a:solidFill>
                  <a:srgbClr val="3A6E53"/>
                </a:solidFill>
              </a:rPr>
              <a:t>Külföldi</a:t>
            </a:r>
            <a:r>
              <a:rPr lang="en-US" altLang="en-US" b="1" cap="none" dirty="0">
                <a:solidFill>
                  <a:srgbClr val="3A6E53"/>
                </a:solidFill>
              </a:rPr>
              <a:t> Magyar </a:t>
            </a:r>
            <a:r>
              <a:rPr lang="en-US" altLang="en-US" b="1" cap="none" dirty="0" err="1">
                <a:solidFill>
                  <a:srgbClr val="3A6E53"/>
                </a:solidFill>
              </a:rPr>
              <a:t>Cserkészszövetség</a:t>
            </a:r>
            <a:endParaRPr lang="en-US" altLang="en-US" b="1" cap="none" dirty="0">
              <a:solidFill>
                <a:srgbClr val="3A6E53"/>
              </a:solidFill>
            </a:endParaRPr>
          </a:p>
          <a:p>
            <a:pPr algn="ctr"/>
            <a:r>
              <a:rPr lang="en-US" altLang="en-US" b="1" cap="none" dirty="0">
                <a:solidFill>
                  <a:srgbClr val="3A6E53"/>
                </a:solidFill>
              </a:rPr>
              <a:t>2022. </a:t>
            </a:r>
            <a:r>
              <a:rPr lang="en-US" altLang="en-US" b="1" cap="none" dirty="0" err="1">
                <a:solidFill>
                  <a:srgbClr val="3A6E53"/>
                </a:solidFill>
              </a:rPr>
              <a:t>febru</a:t>
            </a:r>
            <a:r>
              <a:rPr lang="hu-HU" altLang="en-US" b="1" cap="none" dirty="0">
                <a:solidFill>
                  <a:srgbClr val="3A6E53"/>
                </a:solidFill>
              </a:rPr>
              <a:t>ár 1</a:t>
            </a:r>
            <a:r>
              <a:rPr lang="en-US" altLang="en-US" b="1" cap="none" dirty="0">
                <a:solidFill>
                  <a:srgbClr val="3A6E53"/>
                </a:solidFill>
              </a:rPr>
              <a:t>8</a:t>
            </a:r>
            <a:r>
              <a:rPr lang="hu-HU" altLang="en-US" b="1" cap="none" dirty="0">
                <a:solidFill>
                  <a:srgbClr val="3A6E53"/>
                </a:solidFill>
              </a:rPr>
              <a:t>.</a:t>
            </a:r>
            <a:endParaRPr lang="en-US" altLang="en-US" b="1" cap="none" dirty="0">
              <a:solidFill>
                <a:srgbClr val="3A6E53"/>
              </a:solidFill>
            </a:endParaRPr>
          </a:p>
          <a:p>
            <a:pPr algn="ctr"/>
            <a:r>
              <a:rPr lang="en-US" altLang="en-US" b="1" cap="none" dirty="0">
                <a:solidFill>
                  <a:srgbClr val="3A6E53"/>
                </a:solidFill>
              </a:rPr>
              <a:t> </a:t>
            </a:r>
            <a:r>
              <a:rPr lang="en-US" altLang="en-US" b="1" cap="none" dirty="0" err="1">
                <a:solidFill>
                  <a:srgbClr val="3A6E53"/>
                </a:solidFill>
              </a:rPr>
              <a:t>Hétvégi</a:t>
            </a:r>
            <a:r>
              <a:rPr lang="en-US" altLang="en-US" b="1" cap="none" dirty="0">
                <a:solidFill>
                  <a:srgbClr val="3A6E53"/>
                </a:solidFill>
              </a:rPr>
              <a:t> Magyar </a:t>
            </a:r>
            <a:r>
              <a:rPr lang="en-US" altLang="en-US" b="1" cap="none" dirty="0" err="1">
                <a:solidFill>
                  <a:srgbClr val="3A6E53"/>
                </a:solidFill>
              </a:rPr>
              <a:t>Iskolák</a:t>
            </a:r>
            <a:r>
              <a:rPr lang="en-US" altLang="en-US" b="1" cap="none" dirty="0">
                <a:solidFill>
                  <a:srgbClr val="3A6E53"/>
                </a:solidFill>
              </a:rPr>
              <a:t> </a:t>
            </a:r>
            <a:r>
              <a:rPr lang="en-US" altLang="en-US" b="1" cap="none" dirty="0" err="1">
                <a:solidFill>
                  <a:srgbClr val="3A6E53"/>
                </a:solidFill>
              </a:rPr>
              <a:t>Találkozója</a:t>
            </a:r>
            <a:endParaRPr lang="en-US" altLang="en-US" b="1" cap="none" dirty="0">
              <a:solidFill>
                <a:srgbClr val="3A6E53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b="1" cap="none" dirty="0">
              <a:solidFill>
                <a:srgbClr val="3A6E53"/>
              </a:solidFill>
            </a:endParaRPr>
          </a:p>
        </p:txBody>
      </p:sp>
      <p:pic>
        <p:nvPicPr>
          <p:cNvPr id="13315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0828" y="481109"/>
            <a:ext cx="2500367" cy="2491906"/>
          </a:xfrm>
          <a:prstGeom prst="rect">
            <a:avLst/>
          </a:prstGeom>
          <a:noFill/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C871E011-7556-4880-9FD5-94C6D88AE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329" y="2185198"/>
            <a:ext cx="5825363" cy="41059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 bwMode="auto">
          <a:xfrm>
            <a:off x="3396343" y="960895"/>
            <a:ext cx="7659007" cy="89330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en-US" sz="4400" b="1" cap="none" dirty="0">
                <a:solidFill>
                  <a:srgbClr val="006833"/>
                </a:solidFill>
                <a:latin typeface="Calibri" pitchFamily="34" charset="0"/>
              </a:rPr>
              <a:t>Témák</a:t>
            </a:r>
            <a:endParaRPr lang="hu-HU" sz="4400" b="1" cap="none" dirty="0">
              <a:solidFill>
                <a:srgbClr val="006833"/>
              </a:solidFill>
              <a:latin typeface="Calibr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0975" y="2016125"/>
            <a:ext cx="10185854" cy="3997325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Diaszpóra közösségek megtartása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</a:rPr>
              <a:t>Diaszpóra Iskolatábor Projekt céljai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</a:rPr>
              <a:t>Diaszpóra Iskolatábor Projekt</a:t>
            </a:r>
            <a:r>
              <a:rPr lang="hu-HU" sz="32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 eredményei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Miért </a:t>
            </a:r>
            <a:r>
              <a:rPr lang="en-US" sz="3200" dirty="0" err="1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</a:t>
            </a:r>
            <a:r>
              <a:rPr lang="hu-HU" sz="3200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US" sz="3200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hu-HU" sz="3200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Iskolatábor 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hu-HU" sz="3200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pic>
        <p:nvPicPr>
          <p:cNvPr id="14339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0B4AA-F0BA-499F-A3A5-BC55D7743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" y="0"/>
            <a:ext cx="2955985" cy="2083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2800" y="1039906"/>
            <a:ext cx="7702550" cy="81429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Diaszpóra közösségek megtartása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0865" y="1854200"/>
            <a:ext cx="10030264" cy="2609312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hu-HU" sz="2500" b="1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A Diaszpóra magyar ifjúságának és ezzel a diaszpórának a fennmaradása</a:t>
            </a:r>
            <a:br>
              <a:rPr lang="hu-HU" sz="2500" b="1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hu-HU" sz="2500" b="1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  4 fontos cél mentén:</a:t>
            </a:r>
            <a:endParaRPr lang="hu-HU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Családi környezet, ahol magyar nyelven kommunikálnak</a:t>
            </a: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Hétvégi iskolai közeg, ahol megtanul írni és olvasni magyarul a gyerek</a:t>
            </a: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Ahol biztos erkölcsi alapokat kaphat</a:t>
            </a: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Kortárs közösség (a cserkészet) ahol gyermek/ifjúsági élményt kap ameddig anyanyelvét gyakorolja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1680B-7E2B-4173-BF2F-30F50A13C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" y="0"/>
            <a:ext cx="2955985" cy="2083492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9BFE37A7-4269-4DB2-9CC4-8C46217E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75DB814-AECA-4197-9763-8AA447DDE055}"/>
              </a:ext>
            </a:extLst>
          </p:cNvPr>
          <p:cNvSpPr/>
          <p:nvPr/>
        </p:nvSpPr>
        <p:spPr>
          <a:xfrm>
            <a:off x="5595255" y="4406449"/>
            <a:ext cx="1001485" cy="1117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50DEA-CCAB-4980-91A9-20D122D8DC90}"/>
              </a:ext>
            </a:extLst>
          </p:cNvPr>
          <p:cNvSpPr txBox="1"/>
          <p:nvPr/>
        </p:nvSpPr>
        <p:spPr>
          <a:xfrm>
            <a:off x="1559167" y="5525706"/>
            <a:ext cx="907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ERŐS KÖZÖSSÉGEK MAGJA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28ED-EB82-47C3-9B77-7F90EE91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91713"/>
            <a:ext cx="9826283" cy="5197151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Célunk az előbbi 4 cél mentén, magyar környezetet teremteni, amelyben külföldön élő, magyar származású, magyarul beszélő, gyerekek testi és lelki biztonságban magyar nyelvkészségüket fejlesztik: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Délelőttönként 5 tanitási óra (irodalom, földrajz, történelem, néprajz stb.).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Az iskolatáborban a napi 5 tanítási órán kívül magyar nyelvű aktivitást, délutánonként szakköri foglalkozásokat, kirándulásokat és fürdési lehetőséget ajánlunk. 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Mindezt kortárs közösségben, életkornak, nyelvismeretének megfelelő csoportban, felkészült Kárpát-medencei, helyi képzett magyar tanárokkal, kiváló cserkészvezetőkkel végezzük. 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Ezek mind vidám nyaralássá varázsolják az iskolát, a közösségeket meg összekovácsolják </a:t>
            </a:r>
          </a:p>
          <a:p>
            <a:pPr marL="457200" lvl="1" indent="0">
              <a:buNone/>
            </a:pPr>
            <a:r>
              <a:rPr lang="hu-HU" b="1" dirty="0">
                <a:solidFill>
                  <a:srgbClr val="006833"/>
                </a:solidFill>
                <a:latin typeface="Calibri" panose="020F0502020204030204" pitchFamily="34" charset="0"/>
              </a:rPr>
              <a:t>MI A LEGFONTOSABB: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</a:rPr>
              <a:t>A CSALÁD ÉS A GYERMEK</a:t>
            </a:r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                     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</a:rPr>
              <a:t>HA A GYEREK JÓL ÉRZI MAGÁT</a:t>
            </a:r>
          </a:p>
          <a:p>
            <a:pPr marL="457200" lvl="1" indent="0" algn="ctr">
              <a:buNone/>
            </a:pP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</a:rPr>
              <a:t>AKKOR A SZÜLŐ TESZ A KÖZÖSSÉGÉRT IS HISZEN EZ MÁR A SAJÁTJA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BAC1507-6950-4996-859B-AAF01645055D}"/>
              </a:ext>
            </a:extLst>
          </p:cNvPr>
          <p:cNvSpPr txBox="1">
            <a:spLocks/>
          </p:cNvSpPr>
          <p:nvPr/>
        </p:nvSpPr>
        <p:spPr>
          <a:xfrm>
            <a:off x="2743200" y="1039906"/>
            <a:ext cx="8312150" cy="814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Diaszpóra Iskolatábor Projekt céljai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E409919A-3EAD-4224-BD44-729947387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6899" y="346609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F7754-6543-4254-B42C-DE5AF73E2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1" y="0"/>
            <a:ext cx="2955985" cy="208349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94D8F60-7760-4F24-AFC6-87FB19642432}"/>
              </a:ext>
            </a:extLst>
          </p:cNvPr>
          <p:cNvSpPr/>
          <p:nvPr/>
        </p:nvSpPr>
        <p:spPr>
          <a:xfrm>
            <a:off x="6583680" y="5556738"/>
            <a:ext cx="872197" cy="11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E785749-5A42-40C1-89B4-4657163D7578}"/>
              </a:ext>
            </a:extLst>
          </p:cNvPr>
          <p:cNvSpPr/>
          <p:nvPr/>
        </p:nvSpPr>
        <p:spPr>
          <a:xfrm>
            <a:off x="10578905" y="5556738"/>
            <a:ext cx="576775" cy="11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91D86D-5B4D-4E73-B309-73810F36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707" y="191633"/>
            <a:ext cx="6948906" cy="1049337"/>
          </a:xfrm>
        </p:spPr>
        <p:txBody>
          <a:bodyPr>
            <a:normAutofit/>
          </a:bodyPr>
          <a:lstStyle/>
          <a:p>
            <a:pPr algn="ctr"/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A projekt első három évének eredményei </a:t>
            </a:r>
            <a:endParaRPr lang="hu-HU" sz="3400" b="1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26AB6D60-FEF9-4E92-B4F3-425BE94A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81875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F6F98-8ADD-4B4C-AE06-03A376BD9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4" y="-246232"/>
            <a:ext cx="2932971" cy="206727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5FAC81-84C8-4FD7-952D-4A9EF97BD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34379"/>
              </p:ext>
            </p:extLst>
          </p:nvPr>
        </p:nvGraphicFramePr>
        <p:xfrm>
          <a:off x="4630056" y="2424287"/>
          <a:ext cx="3947885" cy="3619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886">
                  <a:extLst>
                    <a:ext uri="{9D8B030D-6E8A-4147-A177-3AD203B41FA5}">
                      <a16:colId xmlns:a16="http://schemas.microsoft.com/office/drawing/2014/main" val="186641055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90380477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12842233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2703224447"/>
                    </a:ext>
                  </a:extLst>
                </a:gridCol>
              </a:tblGrid>
              <a:tr h="576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HELYSZÍN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IDŐPONT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HÁNY NAP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GYERMEK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2024915783"/>
                  </a:ext>
                </a:extLst>
              </a:tr>
              <a:tr h="35664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Chicago, Illinois, USA 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 jún.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8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30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599215957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 Fillmore, USA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júl.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14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1584856167"/>
                  </a:ext>
                </a:extLst>
              </a:tr>
              <a:tr h="226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Cordoba, Argentína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júl.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84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1356642013"/>
                  </a:ext>
                </a:extLst>
              </a:tr>
              <a:tr h="226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Vancouver, Kanada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</a:t>
                      </a:r>
                      <a:r>
                        <a:rPr lang="hu-HU" sz="1050" dirty="0">
                          <a:effectLst/>
                        </a:rPr>
                        <a:t>úl.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3</a:t>
                      </a:r>
                      <a:r>
                        <a:rPr lang="en-US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3690015183"/>
                  </a:ext>
                </a:extLst>
              </a:tr>
              <a:tr h="3011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Margharita, Venezuela 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</a:t>
                      </a:r>
                      <a:r>
                        <a:rPr lang="hu-HU" sz="1050" dirty="0">
                          <a:effectLst/>
                        </a:rPr>
                        <a:t>ug.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25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1587602963"/>
                  </a:ext>
                </a:extLst>
              </a:tr>
              <a:tr h="2573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Gold Coast, Ausztrália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szept.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3</a:t>
                      </a:r>
                      <a:r>
                        <a:rPr lang="en-US" sz="1050" dirty="0">
                          <a:effectLst/>
                        </a:rPr>
                        <a:t>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935166459"/>
                  </a:ext>
                </a:extLst>
              </a:tr>
              <a:tr h="226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Auckland, Új-Zéland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okt.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40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516241040"/>
                  </a:ext>
                </a:extLst>
              </a:tr>
              <a:tr h="226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Sydney, Ausztrália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okt.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1179064295"/>
                  </a:ext>
                </a:extLst>
              </a:tr>
              <a:tr h="226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London, Anglia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okt.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50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979523838"/>
                  </a:ext>
                </a:extLst>
              </a:tr>
              <a:tr h="3482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Seattle, WA, USA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</a:t>
                      </a:r>
                      <a:r>
                        <a:rPr lang="hu-HU" sz="1050" dirty="0">
                          <a:effectLst/>
                        </a:rPr>
                        <a:t>ov</a:t>
                      </a:r>
                      <a:r>
                        <a:rPr lang="en-US" sz="1050" dirty="0">
                          <a:effectLst/>
                        </a:rPr>
                        <a:t>.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2870121545"/>
                  </a:ext>
                </a:extLst>
              </a:tr>
              <a:tr h="2982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ÖSSZESEN: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 74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 4</a:t>
                      </a:r>
                      <a:r>
                        <a:rPr lang="en-US" sz="1050" dirty="0">
                          <a:effectLst/>
                        </a:rPr>
                        <a:t>42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129321517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F9439A-0904-4453-A5BB-524779FB0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880462"/>
              </p:ext>
            </p:extLst>
          </p:nvPr>
        </p:nvGraphicFramePr>
        <p:xfrm>
          <a:off x="291068" y="2404362"/>
          <a:ext cx="3987400" cy="2807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128">
                  <a:extLst>
                    <a:ext uri="{9D8B030D-6E8A-4147-A177-3AD203B41FA5}">
                      <a16:colId xmlns:a16="http://schemas.microsoft.com/office/drawing/2014/main" val="2235455494"/>
                    </a:ext>
                  </a:extLst>
                </a:gridCol>
                <a:gridCol w="986971">
                  <a:extLst>
                    <a:ext uri="{9D8B030D-6E8A-4147-A177-3AD203B41FA5}">
                      <a16:colId xmlns:a16="http://schemas.microsoft.com/office/drawing/2014/main" val="3807800961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1721456475"/>
                    </a:ext>
                  </a:extLst>
                </a:gridCol>
                <a:gridCol w="882129">
                  <a:extLst>
                    <a:ext uri="{9D8B030D-6E8A-4147-A177-3AD203B41FA5}">
                      <a16:colId xmlns:a16="http://schemas.microsoft.com/office/drawing/2014/main" val="4059732162"/>
                    </a:ext>
                  </a:extLst>
                </a:gridCol>
              </a:tblGrid>
              <a:tr h="677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1" i="0" u="sng" baseline="0" dirty="0">
                          <a:effectLst/>
                          <a:latin typeface="+mn-lt"/>
                        </a:rPr>
                        <a:t>HELYSZIN</a:t>
                      </a:r>
                      <a:endParaRPr lang="en-US" sz="1050" b="1" i="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1" i="0" u="sng" baseline="0" dirty="0">
                          <a:effectLst/>
                          <a:latin typeface="+mn-lt"/>
                        </a:rPr>
                        <a:t>IDŐPONT</a:t>
                      </a:r>
                      <a:endParaRPr lang="hu-HU" sz="1050" b="1" i="0" u="sng" baseline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hu-HU" sz="1050" b="1" i="0" u="sng" baseline="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1" i="0" u="sng" baseline="0" dirty="0">
                          <a:effectLst/>
                          <a:latin typeface="+mn-lt"/>
                        </a:rPr>
                        <a:t>HÁNY NAP</a:t>
                      </a:r>
                      <a:endParaRPr lang="en-US" sz="1050" b="1" i="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1" i="0" u="sng" baseline="0" dirty="0">
                          <a:effectLst/>
                          <a:latin typeface="+mn-lt"/>
                        </a:rPr>
                        <a:t>GYERMEK</a:t>
                      </a:r>
                      <a:endParaRPr lang="en-US" sz="1050" b="1" i="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083498"/>
                  </a:ext>
                </a:extLst>
              </a:tr>
              <a:tr h="2793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Fillmore, NY, USA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júl. 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>
                          <a:effectLst/>
                        </a:rPr>
                        <a:t>14</a:t>
                      </a:r>
                      <a:endParaRPr lang="en-US" sz="105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>
                          <a:effectLst/>
                        </a:rPr>
                        <a:t>54</a:t>
                      </a:r>
                      <a:endParaRPr lang="en-US" sz="105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229643"/>
                  </a:ext>
                </a:extLst>
              </a:tr>
              <a:tr h="2793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Margarita Szigete, Venezuela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0" i="0" baseline="0" dirty="0">
                          <a:effectLst/>
                        </a:rPr>
                        <a:t>j</a:t>
                      </a:r>
                      <a:r>
                        <a:rPr lang="hu-HU" sz="1050" b="0" i="0" baseline="0" dirty="0">
                          <a:effectLst/>
                        </a:rPr>
                        <a:t>úl</a:t>
                      </a:r>
                      <a:r>
                        <a:rPr lang="en-US" sz="1050" b="0" i="0" baseline="0" dirty="0">
                          <a:effectLst/>
                        </a:rPr>
                        <a:t>.</a:t>
                      </a:r>
                      <a:r>
                        <a:rPr lang="hu-HU" sz="1050" b="0" i="0" baseline="0" dirty="0">
                          <a:effectLst/>
                        </a:rPr>
                        <a:t> 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>
                          <a:effectLst/>
                        </a:rPr>
                        <a:t>13</a:t>
                      </a:r>
                      <a:endParaRPr lang="en-US" sz="105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>
                          <a:effectLst/>
                        </a:rPr>
                        <a:t>27</a:t>
                      </a:r>
                      <a:endParaRPr lang="en-US" sz="105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186742"/>
                  </a:ext>
                </a:extLst>
              </a:tr>
              <a:tr h="2793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Fillmore, NY, USA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aug. 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1O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>
                          <a:effectLst/>
                        </a:rPr>
                        <a:t>4O</a:t>
                      </a:r>
                      <a:endParaRPr lang="en-US" sz="105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964686"/>
                  </a:ext>
                </a:extLst>
              </a:tr>
              <a:tr h="2793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Gold Coast, Australia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okt. 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>
                          <a:effectLst/>
                        </a:rPr>
                        <a:t>5</a:t>
                      </a:r>
                      <a:endParaRPr lang="en-US" sz="105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>
                          <a:effectLst/>
                        </a:rPr>
                        <a:t>25</a:t>
                      </a:r>
                      <a:endParaRPr lang="en-US" sz="105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1666250"/>
                  </a:ext>
                </a:extLst>
              </a:tr>
              <a:tr h="2793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>
                          <a:effectLst/>
                        </a:rPr>
                        <a:t>Seattle, WA, USA</a:t>
                      </a:r>
                      <a:endParaRPr lang="en-US" sz="105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nov. 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5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>
                          <a:effectLst/>
                        </a:rPr>
                        <a:t>17</a:t>
                      </a:r>
                      <a:endParaRPr lang="en-US" sz="105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793132"/>
                  </a:ext>
                </a:extLst>
              </a:tr>
              <a:tr h="2793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>
                          <a:effectLst/>
                        </a:rPr>
                        <a:t>Gold Coast, Australia</a:t>
                      </a:r>
                      <a:endParaRPr lang="en-US" sz="105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dec. 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5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32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6554105"/>
                  </a:ext>
                </a:extLst>
              </a:tr>
              <a:tr h="2793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ÖSSZESEN: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 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52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050" b="0" i="0" baseline="0" dirty="0">
                          <a:effectLst/>
                        </a:rPr>
                        <a:t>195</a:t>
                      </a:r>
                      <a:endParaRPr lang="en-US" sz="105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6354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BCD9E1-38B4-42A6-8F78-8EC0A3FE8BD2}"/>
              </a:ext>
            </a:extLst>
          </p:cNvPr>
          <p:cNvSpPr txBox="1"/>
          <p:nvPr/>
        </p:nvSpPr>
        <p:spPr>
          <a:xfrm>
            <a:off x="2044937" y="1881330"/>
            <a:ext cx="104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2018</a:t>
            </a:r>
            <a:endParaRPr lang="en-US" sz="2800" b="1" dirty="0">
              <a:solidFill>
                <a:srgbClr val="FF0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20368-F2CB-40A5-95BD-2B194CBEFD17}"/>
              </a:ext>
            </a:extLst>
          </p:cNvPr>
          <p:cNvSpPr txBox="1"/>
          <p:nvPr/>
        </p:nvSpPr>
        <p:spPr>
          <a:xfrm>
            <a:off x="6299424" y="1873381"/>
            <a:ext cx="104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2019</a:t>
            </a:r>
            <a:endParaRPr lang="en-US" sz="2800" b="1" dirty="0">
              <a:solidFill>
                <a:srgbClr val="FF0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3A9CA-3E3F-4D84-8AC6-DD0B2E0FDE07}"/>
              </a:ext>
            </a:extLst>
          </p:cNvPr>
          <p:cNvSpPr txBox="1"/>
          <p:nvPr/>
        </p:nvSpPr>
        <p:spPr>
          <a:xfrm>
            <a:off x="9726613" y="1881142"/>
            <a:ext cx="166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2020</a:t>
            </a:r>
            <a:endParaRPr lang="en-US" sz="2800" b="1" dirty="0">
              <a:solidFill>
                <a:srgbClr val="FF0000"/>
              </a:solidFill>
              <a:latin typeface="+mj-lt"/>
              <a:cs typeface="Aharoni" panose="02010803020104030203" pitchFamily="2" charset="-79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17747F-B942-45E7-B8C4-B74875C45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97505"/>
              </p:ext>
            </p:extLst>
          </p:nvPr>
        </p:nvGraphicFramePr>
        <p:xfrm>
          <a:off x="9004526" y="2457159"/>
          <a:ext cx="2772910" cy="1351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833">
                  <a:extLst>
                    <a:ext uri="{9D8B030D-6E8A-4147-A177-3AD203B41FA5}">
                      <a16:colId xmlns:a16="http://schemas.microsoft.com/office/drawing/2014/main" val="1079112699"/>
                    </a:ext>
                  </a:extLst>
                </a:gridCol>
                <a:gridCol w="741872">
                  <a:extLst>
                    <a:ext uri="{9D8B030D-6E8A-4147-A177-3AD203B41FA5}">
                      <a16:colId xmlns:a16="http://schemas.microsoft.com/office/drawing/2014/main" val="1304392884"/>
                    </a:ext>
                  </a:extLst>
                </a:gridCol>
                <a:gridCol w="500332">
                  <a:extLst>
                    <a:ext uri="{9D8B030D-6E8A-4147-A177-3AD203B41FA5}">
                      <a16:colId xmlns:a16="http://schemas.microsoft.com/office/drawing/2014/main" val="2149595321"/>
                    </a:ext>
                  </a:extLst>
                </a:gridCol>
                <a:gridCol w="741873">
                  <a:extLst>
                    <a:ext uri="{9D8B030D-6E8A-4147-A177-3AD203B41FA5}">
                      <a16:colId xmlns:a16="http://schemas.microsoft.com/office/drawing/2014/main" val="3084150917"/>
                    </a:ext>
                  </a:extLst>
                </a:gridCol>
              </a:tblGrid>
              <a:tr h="816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900" u="sng" dirty="0">
                          <a:effectLst/>
                        </a:rPr>
                        <a:t>HELYSZÍN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900" u="sng" dirty="0">
                          <a:effectLst/>
                        </a:rPr>
                        <a:t>IDŐPONT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900" u="sng" dirty="0">
                          <a:effectLst/>
                        </a:rPr>
                        <a:t>HÁNY NAP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900" u="sng" dirty="0">
                          <a:effectLst/>
                        </a:rPr>
                        <a:t>GYERMEK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871303449"/>
                  </a:ext>
                </a:extLst>
              </a:tr>
              <a:tr h="53443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Mendoza, Argentina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 jan.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8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extLst>
                  <a:ext uri="{0D108BD9-81ED-4DB2-BD59-A6C34878D82A}">
                    <a16:rowId xmlns:a16="http://schemas.microsoft.com/office/drawing/2014/main" val="1179915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26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91D86D-5B4D-4E73-B309-73810F36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707" y="583523"/>
            <a:ext cx="6948906" cy="1049337"/>
          </a:xfrm>
        </p:spPr>
        <p:txBody>
          <a:bodyPr>
            <a:normAutofit/>
          </a:bodyPr>
          <a:lstStyle/>
          <a:p>
            <a:pPr algn="ctr"/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A projekt utolsó két évének eredményei </a:t>
            </a:r>
            <a:endParaRPr lang="hu-HU" sz="3400" b="1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26AB6D60-FEF9-4E92-B4F3-425BE94A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40118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F6F98-8ADD-4B4C-AE06-03A376BD9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4" y="510"/>
            <a:ext cx="2932971" cy="2067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BCD9E1-38B4-42A6-8F78-8EC0A3FE8BD2}"/>
              </a:ext>
            </a:extLst>
          </p:cNvPr>
          <p:cNvSpPr txBox="1"/>
          <p:nvPr/>
        </p:nvSpPr>
        <p:spPr>
          <a:xfrm>
            <a:off x="2886765" y="1935347"/>
            <a:ext cx="104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2021</a:t>
            </a:r>
            <a:endParaRPr lang="en-US" sz="2800" b="1" dirty="0">
              <a:solidFill>
                <a:srgbClr val="FF0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20368-F2CB-40A5-95BD-2B194CBEFD17}"/>
              </a:ext>
            </a:extLst>
          </p:cNvPr>
          <p:cNvSpPr txBox="1"/>
          <p:nvPr/>
        </p:nvSpPr>
        <p:spPr>
          <a:xfrm>
            <a:off x="8264622" y="1935347"/>
            <a:ext cx="104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2022</a:t>
            </a:r>
            <a:endParaRPr lang="en-US" sz="2800" b="1" dirty="0">
              <a:solidFill>
                <a:srgbClr val="FF0000"/>
              </a:solidFill>
              <a:latin typeface="+mj-lt"/>
              <a:cs typeface="Aharoni" panose="02010803020104030203" pitchFamily="2" charset="-79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CCE8AD-B681-4B7F-8149-33B2FD0CC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90087"/>
              </p:ext>
            </p:extLst>
          </p:nvPr>
        </p:nvGraphicFramePr>
        <p:xfrm>
          <a:off x="893301" y="2516623"/>
          <a:ext cx="4650164" cy="2339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655">
                  <a:extLst>
                    <a:ext uri="{9D8B030D-6E8A-4147-A177-3AD203B41FA5}">
                      <a16:colId xmlns:a16="http://schemas.microsoft.com/office/drawing/2014/main" val="5259963"/>
                    </a:ext>
                  </a:extLst>
                </a:gridCol>
                <a:gridCol w="1677777">
                  <a:extLst>
                    <a:ext uri="{9D8B030D-6E8A-4147-A177-3AD203B41FA5}">
                      <a16:colId xmlns:a16="http://schemas.microsoft.com/office/drawing/2014/main" val="2373617997"/>
                    </a:ext>
                  </a:extLst>
                </a:gridCol>
                <a:gridCol w="661563">
                  <a:extLst>
                    <a:ext uri="{9D8B030D-6E8A-4147-A177-3AD203B41FA5}">
                      <a16:colId xmlns:a16="http://schemas.microsoft.com/office/drawing/2014/main" val="643927402"/>
                    </a:ext>
                  </a:extLst>
                </a:gridCol>
                <a:gridCol w="753169">
                  <a:extLst>
                    <a:ext uri="{9D8B030D-6E8A-4147-A177-3AD203B41FA5}">
                      <a16:colId xmlns:a16="http://schemas.microsoft.com/office/drawing/2014/main" val="1886211105"/>
                    </a:ext>
                  </a:extLst>
                </a:gridCol>
              </a:tblGrid>
              <a:tr h="52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HELYSZÍN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IDŐPONT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HÁNY NAP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Gyerek 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</a:rPr>
                        <a:t>#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563236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Auckland, Új Zealand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</a:t>
                      </a:r>
                      <a:r>
                        <a:rPr lang="hu-HU" sz="1050" dirty="0">
                          <a:effectLst/>
                        </a:rPr>
                        <a:t>an</a:t>
                      </a:r>
                      <a:r>
                        <a:rPr lang="en-US" sz="1050" dirty="0">
                          <a:effectLst/>
                        </a:rPr>
                        <a:t>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603492"/>
                  </a:ext>
                </a:extLst>
              </a:tr>
              <a:tr h="3228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Gold Coast, Ausztrália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ápr.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34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3583576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>
                          <a:effectLst/>
                          <a:latin typeface="+mn-lt"/>
                        </a:rPr>
                        <a:t>Chicago, IL, USA</a:t>
                      </a:r>
                      <a:endParaRPr lang="en-US" sz="105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jún.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453759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Fillmore, NY, USA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júl.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14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7766744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Seattle, WA, USA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20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6518237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</a:rPr>
                        <a:t>Tel Aviv, Izrael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25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625889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ÖSSZESEN:</a:t>
                      </a:r>
                      <a:endParaRPr lang="en-US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71278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987DE17-AF9A-4905-8D70-26D1221D5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58609"/>
              </p:ext>
            </p:extLst>
          </p:nvPr>
        </p:nvGraphicFramePr>
        <p:xfrm>
          <a:off x="6663492" y="2925342"/>
          <a:ext cx="4124732" cy="2866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1543">
                  <a:extLst>
                    <a:ext uri="{9D8B030D-6E8A-4147-A177-3AD203B41FA5}">
                      <a16:colId xmlns:a16="http://schemas.microsoft.com/office/drawing/2014/main" val="1886980053"/>
                    </a:ext>
                  </a:extLst>
                </a:gridCol>
                <a:gridCol w="972457">
                  <a:extLst>
                    <a:ext uri="{9D8B030D-6E8A-4147-A177-3AD203B41FA5}">
                      <a16:colId xmlns:a16="http://schemas.microsoft.com/office/drawing/2014/main" val="208971099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973260282"/>
                    </a:ext>
                  </a:extLst>
                </a:gridCol>
                <a:gridCol w="937589">
                  <a:extLst>
                    <a:ext uri="{9D8B030D-6E8A-4147-A177-3AD203B41FA5}">
                      <a16:colId xmlns:a16="http://schemas.microsoft.com/office/drawing/2014/main" val="1860790845"/>
                    </a:ext>
                  </a:extLst>
                </a:gridCol>
              </a:tblGrid>
              <a:tr h="2856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</a:rPr>
                        <a:t>Auckland, Új-Zéland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solidFill>
                            <a:schemeClr val="tx1"/>
                          </a:solidFill>
                          <a:effectLst/>
                        </a:rPr>
                        <a:t>jan.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00000">
                          <a:schemeClr val="bg2">
                            <a:shade val="8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00000">
                          <a:schemeClr val="bg2">
                            <a:shade val="8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00000">
                          <a:schemeClr val="bg2">
                            <a:shade val="8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6665993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</a:rPr>
                        <a:t>Sao Paulo, Brazilia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Jan.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1017236306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>
                          <a:effectLst/>
                        </a:rPr>
                        <a:t>Sarasota, Florida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márc.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35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3320117914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>
                          <a:effectLst/>
                        </a:rPr>
                        <a:t>Austin, Texas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márc.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2815144305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</a:rPr>
                        <a:t>Hollandia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máj.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2338315697"/>
                  </a:ext>
                </a:extLst>
              </a:tr>
              <a:tr h="218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</a:rPr>
                        <a:t>C</a:t>
                      </a:r>
                      <a:r>
                        <a:rPr lang="en-US" sz="1050" b="0" dirty="0" err="1">
                          <a:effectLst/>
                        </a:rPr>
                        <a:t>haco</a:t>
                      </a:r>
                      <a:r>
                        <a:rPr lang="hu-HU" sz="1050" b="0" dirty="0">
                          <a:effectLst/>
                        </a:rPr>
                        <a:t> Argentína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ápr.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80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3650775043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</a:rPr>
                        <a:t>Cork, Irorszag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ápr.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25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4145176593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</a:rPr>
                        <a:t>Chester, Anglia 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ápr.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30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3777385369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>
                          <a:effectLst/>
                        </a:rPr>
                        <a:t>Midwest, IL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Jún.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30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2140484377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</a:rPr>
                        <a:t>Fillmore, New York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júl.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14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50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3809413158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</a:rPr>
                        <a:t>Vancouver, Canada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júl.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30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3066004270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</a:rPr>
                        <a:t>Párizs, Franciaország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szept.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30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2761999789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</a:rPr>
                        <a:t>Gold Coast, Ausztrália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dec</a:t>
                      </a:r>
                      <a:r>
                        <a:rPr lang="hu-HU" sz="1050" dirty="0">
                          <a:effectLst/>
                        </a:rPr>
                        <a:t>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30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76954698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0CBC7B5-6C33-4441-BBB7-6FD3DD85D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911758"/>
              </p:ext>
            </p:extLst>
          </p:nvPr>
        </p:nvGraphicFramePr>
        <p:xfrm>
          <a:off x="6663491" y="2408447"/>
          <a:ext cx="4124733" cy="526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595">
                  <a:extLst>
                    <a:ext uri="{9D8B030D-6E8A-4147-A177-3AD203B41FA5}">
                      <a16:colId xmlns:a16="http://schemas.microsoft.com/office/drawing/2014/main" val="62311492"/>
                    </a:ext>
                  </a:extLst>
                </a:gridCol>
                <a:gridCol w="972457">
                  <a:extLst>
                    <a:ext uri="{9D8B030D-6E8A-4147-A177-3AD203B41FA5}">
                      <a16:colId xmlns:a16="http://schemas.microsoft.com/office/drawing/2014/main" val="153769270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3399742592"/>
                    </a:ext>
                  </a:extLst>
                </a:gridCol>
                <a:gridCol w="933024">
                  <a:extLst>
                    <a:ext uri="{9D8B030D-6E8A-4147-A177-3AD203B41FA5}">
                      <a16:colId xmlns:a16="http://schemas.microsoft.com/office/drawing/2014/main" val="274623008"/>
                    </a:ext>
                  </a:extLst>
                </a:gridCol>
              </a:tblGrid>
              <a:tr h="52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100" u="sng" dirty="0">
                          <a:effectLst/>
                        </a:rPr>
                        <a:t>HELYSZÍN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100" u="sng" dirty="0">
                          <a:effectLst/>
                        </a:rPr>
                        <a:t>IDŐPONT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100" u="sng" dirty="0">
                          <a:effectLst/>
                        </a:rPr>
                        <a:t>HÁNY NAP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100" u="sng" dirty="0">
                          <a:effectLst/>
                        </a:rPr>
                        <a:t>Gyerek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#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7014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A1B95E0-E120-4646-88EF-688D2FCA0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864956"/>
              </p:ext>
            </p:extLst>
          </p:nvPr>
        </p:nvGraphicFramePr>
        <p:xfrm>
          <a:off x="6663492" y="5818465"/>
          <a:ext cx="4124733" cy="899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1543">
                  <a:extLst>
                    <a:ext uri="{9D8B030D-6E8A-4147-A177-3AD203B41FA5}">
                      <a16:colId xmlns:a16="http://schemas.microsoft.com/office/drawing/2014/main" val="1886995095"/>
                    </a:ext>
                  </a:extLst>
                </a:gridCol>
                <a:gridCol w="986971">
                  <a:extLst>
                    <a:ext uri="{9D8B030D-6E8A-4147-A177-3AD203B41FA5}">
                      <a16:colId xmlns:a16="http://schemas.microsoft.com/office/drawing/2014/main" val="4081096303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94754550"/>
                    </a:ext>
                  </a:extLst>
                </a:gridCol>
                <a:gridCol w="923076">
                  <a:extLst>
                    <a:ext uri="{9D8B030D-6E8A-4147-A177-3AD203B41FA5}">
                      <a16:colId xmlns:a16="http://schemas.microsoft.com/office/drawing/2014/main" val="235749614"/>
                    </a:ext>
                  </a:extLst>
                </a:gridCol>
              </a:tblGrid>
              <a:tr h="2560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</a:rPr>
                        <a:t>Sydney, Ausztrália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solidFill>
                            <a:schemeClr val="tx1"/>
                          </a:solidFill>
                          <a:effectLst/>
                        </a:rPr>
                        <a:t>szept.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00000">
                          <a:schemeClr val="bg2">
                            <a:shade val="8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00000">
                          <a:schemeClr val="bg2">
                            <a:shade val="8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00000">
                          <a:schemeClr val="bg2">
                            <a:shade val="8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3141033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</a:rPr>
                        <a:t>London, Anglia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okt.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40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2617857830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>
                          <a:effectLst/>
                        </a:rPr>
                        <a:t>Seattle, WA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nov.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30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309726358"/>
                  </a:ext>
                </a:extLst>
              </a:tr>
              <a:tr h="17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b="0" dirty="0">
                          <a:effectLst/>
                        </a:rPr>
                        <a:t>Telaviv, Izrael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nov.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25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8" marR="54558" marT="0" marB="0"/>
                </a:tc>
                <a:extLst>
                  <a:ext uri="{0D108BD9-81ED-4DB2-BD59-A6C34878D82A}">
                    <a16:rowId xmlns:a16="http://schemas.microsoft.com/office/drawing/2014/main" val="1547347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9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91D86D-5B4D-4E73-B309-73810F36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758" y="728663"/>
            <a:ext cx="6988856" cy="1049337"/>
          </a:xfrm>
        </p:spPr>
        <p:txBody>
          <a:bodyPr>
            <a:normAutofit/>
          </a:bodyPr>
          <a:lstStyle/>
          <a:p>
            <a:pPr algn="ctr"/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Hol vagyunk és hova tartunk</a:t>
            </a:r>
            <a:r>
              <a:rPr lang="en-US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…</a:t>
            </a: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 </a:t>
            </a:r>
            <a:endParaRPr lang="hu-HU" sz="3400" b="1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26AB6D60-FEF9-4E92-B4F3-425BE94A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F6F98-8ADD-4B4C-AE06-03A376BD9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4" y="-43036"/>
            <a:ext cx="2932971" cy="2067271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B905D7A-22DB-4A4E-A95E-61E7691F8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5" y="1974284"/>
            <a:ext cx="9610951" cy="48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AEF5AB-EE23-47DD-85DD-711ECED64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0940"/>
            <a:ext cx="7734300" cy="4285560"/>
          </a:xfrm>
        </p:spPr>
        <p:txBody>
          <a:bodyPr/>
          <a:lstStyle/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Magyar kultúráról magyarul tanulhat.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Új barátokat szerezhet, régieket megtarthat.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Tudjon alkalmazkodni egy közösséghez, ahol része lehet egy csoportnak.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Jól érezze magát, mert játékra, játszótársra talál, akivel magyarul beszélhet.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Megismerhet új népdalokat, néptáncokat.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Vallási követelményeket tiszteletben tartjuk.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A szülő és gyermeke egy közösséget épit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Eközben a magyar nyelv észrevétlenül gyermekeink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nyelvévé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válik</a:t>
            </a:r>
            <a:r>
              <a:rPr lang="hu-HU" b="1" i="1" dirty="0">
                <a:solidFill>
                  <a:srgbClr val="FF0000"/>
                </a:solidFill>
                <a:latin typeface="Calibri" panose="020F0502020204030204" pitchFamily="34" charset="0"/>
              </a:rPr>
              <a:t>, az egész család végre együtt élvezheti az anyanyelv adta lehetőségeket, és ezzel együtt a közösségek is fejlődnek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hu-HU" dirty="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CAF1DADC-7ACC-412E-84EA-747F07C9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2CC8B42C-0359-40AB-8FCB-8964EC8A0422}"/>
              </a:ext>
            </a:extLst>
          </p:cNvPr>
          <p:cNvSpPr txBox="1">
            <a:spLocks/>
          </p:cNvSpPr>
          <p:nvPr/>
        </p:nvSpPr>
        <p:spPr>
          <a:xfrm>
            <a:off x="3553535" y="838294"/>
            <a:ext cx="5529942" cy="814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Miért Diaszpóra Iskolatábor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A010D7-544C-476B-85D9-C48FC591B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0" y="0"/>
            <a:ext cx="2955985" cy="2083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FDDD56-1A0C-4F2B-8305-699D4F6CE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21419"/>
          <a:stretch/>
        </p:blipFill>
        <p:spPr>
          <a:xfrm>
            <a:off x="8173236" y="2083492"/>
            <a:ext cx="4018764" cy="33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pink shirts&#10;&#10;Description automatically generated with low confidence">
            <a:extLst>
              <a:ext uri="{FF2B5EF4-FFF2-40B4-BE49-F238E27FC236}">
                <a16:creationId xmlns:a16="http://schemas.microsoft.com/office/drawing/2014/main" id="{E55DD1D4-2858-44F0-A1CB-7B9623E54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90" y="181692"/>
            <a:ext cx="9591536" cy="3649160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2981325" y="4026328"/>
            <a:ext cx="7023287" cy="2266896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Szórád Gábor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Projektvezető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  <a:hlinkClick r:id="rId3"/>
              </a:rPr>
              <a:t>gabona@aol.com</a:t>
            </a:r>
            <a:endParaRPr lang="hu-HU" sz="2600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  <a:hlinkClick r:id="rId4"/>
              </a:rPr>
              <a:t>www.diaszporaiskola.org</a:t>
            </a:r>
            <a:endParaRPr lang="hu-HU" sz="2600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  <a:hlinkClick r:id="rId5"/>
              </a:rPr>
              <a:t>www.kmcssz.org</a:t>
            </a:r>
            <a:endParaRPr lang="hu-HU" sz="2600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hu-HU" sz="2000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0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2355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9987" y="4026328"/>
            <a:ext cx="1503362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BC81DE1-4FEA-4469-AA91-B940FCE682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07342"/>
            <a:ext cx="4828067" cy="3403008"/>
          </a:xfrm>
          <a:prstGeom prst="rect">
            <a:avLst/>
          </a:prstGeom>
        </p:spPr>
      </p:pic>
      <p:sp>
        <p:nvSpPr>
          <p:cNvPr id="23553" name="Cím 3"/>
          <p:cNvSpPr>
            <a:spLocks noGrp="1"/>
          </p:cNvSpPr>
          <p:nvPr>
            <p:ph type="title"/>
          </p:nvPr>
        </p:nvSpPr>
        <p:spPr bwMode="auto">
          <a:xfrm>
            <a:off x="1336674" y="2664840"/>
            <a:ext cx="9205913" cy="120272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sz="4800" b="1" cap="none" dirty="0">
                <a:solidFill>
                  <a:srgbClr val="FF0000"/>
                </a:solidFill>
                <a:latin typeface="Calibri" pitchFamily="34" charset="0"/>
              </a:rPr>
              <a:t>Köszönöm a megtisztelő figyelmet!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Widescreen</PresentationFormat>
  <Paragraphs>242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Galéria</vt:lpstr>
      <vt:lpstr>Diaszpóra Iskolatábor Projekt </vt:lpstr>
      <vt:lpstr>Témák</vt:lpstr>
      <vt:lpstr>Diaszpóra közösségek megtartása</vt:lpstr>
      <vt:lpstr>PowerPoint Presentation</vt:lpstr>
      <vt:lpstr>A projekt első három évének eredményei </vt:lpstr>
      <vt:lpstr>A projekt utolsó két évének eredményei </vt:lpstr>
      <vt:lpstr>Hol vagyunk és hova tartunk… </vt:lpstr>
      <vt:lpstr>PowerPoint Presentation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Nyári iskolatáborok a diaszpórában</dc:title>
  <dc:creator>gabor sorad</dc:creator>
  <cp:lastModifiedBy>gabor sorad</cp:lastModifiedBy>
  <cp:revision>42</cp:revision>
  <cp:lastPrinted>2020-02-21T07:33:31Z</cp:lastPrinted>
  <dcterms:created xsi:type="dcterms:W3CDTF">2019-02-14T12:29:51Z</dcterms:created>
  <dcterms:modified xsi:type="dcterms:W3CDTF">2022-02-25T17:21:39Z</dcterms:modified>
</cp:coreProperties>
</file>